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549AB7-E5AC-4119-A0C4-F384BC710F9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100B5-5776-41D8-BDEB-3F8892FBC8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060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549AB7-E5AC-4119-A0C4-F384BC710F9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2981488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549AB7-E5AC-4119-A0C4-F384BC710F9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2822076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549AB7-E5AC-4119-A0C4-F384BC710F9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440663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549AB7-E5AC-4119-A0C4-F384BC710F98}" type="datetimeFigureOut">
              <a:rPr lang="en-US" smtClean="0"/>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100B5-5776-41D8-BDEB-3F8892FBC8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222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549AB7-E5AC-4119-A0C4-F384BC710F98}"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68552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549AB7-E5AC-4119-A0C4-F384BC710F98}" type="datetimeFigureOut">
              <a:rPr lang="en-US" smtClean="0"/>
              <a:t>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275189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549AB7-E5AC-4119-A0C4-F384BC710F98}" type="datetimeFigureOut">
              <a:rPr lang="en-US" smtClean="0"/>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2255839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549AB7-E5AC-4119-A0C4-F384BC710F98}" type="datetimeFigureOut">
              <a:rPr lang="en-US" smtClean="0"/>
              <a:t>2/5/2023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3675598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4549AB7-E5AC-4119-A0C4-F384BC710F98}" type="datetimeFigureOut">
              <a:rPr lang="en-US" smtClean="0"/>
              <a:t>2/5/2023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1100B5-5776-41D8-BDEB-3F8892FBC895}" type="slidenum">
              <a:rPr lang="en-US" smtClean="0"/>
              <a:t>‹#›</a:t>
            </a:fld>
            <a:endParaRPr lang="en-US"/>
          </a:p>
        </p:txBody>
      </p:sp>
    </p:spTree>
    <p:extLst>
      <p:ext uri="{BB962C8B-B14F-4D97-AF65-F5344CB8AC3E}">
        <p14:creationId xmlns:p14="http://schemas.microsoft.com/office/powerpoint/2010/main" val="331769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549AB7-E5AC-4119-A0C4-F384BC710F98}" type="datetimeFigureOut">
              <a:rPr lang="en-US" smtClean="0"/>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1100B5-5776-41D8-BDEB-3F8892FBC895}" type="slidenum">
              <a:rPr lang="en-US" smtClean="0"/>
              <a:t>‹#›</a:t>
            </a:fld>
            <a:endParaRPr lang="en-US"/>
          </a:p>
        </p:txBody>
      </p:sp>
    </p:spTree>
    <p:extLst>
      <p:ext uri="{BB962C8B-B14F-4D97-AF65-F5344CB8AC3E}">
        <p14:creationId xmlns:p14="http://schemas.microsoft.com/office/powerpoint/2010/main" val="1191781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4549AB7-E5AC-4119-A0C4-F384BC710F98}" type="datetimeFigureOut">
              <a:rPr lang="en-US" smtClean="0"/>
              <a:t>2/5/2023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31100B5-5776-41D8-BDEB-3F8892FBC89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73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47214-F3DD-9652-2B85-3C47FDD42050}"/>
              </a:ext>
            </a:extLst>
          </p:cNvPr>
          <p:cNvSpPr>
            <a:spLocks noGrp="1"/>
          </p:cNvSpPr>
          <p:nvPr>
            <p:ph type="ctrTitle"/>
          </p:nvPr>
        </p:nvSpPr>
        <p:spPr/>
        <p:txBody>
          <a:bodyPr/>
          <a:lstStyle/>
          <a:p>
            <a:r>
              <a:rPr lang="en-US" sz="6000" b="1" dirty="0">
                <a:effectLst/>
                <a:latin typeface="Times New Roman" panose="02020603050405020304" pitchFamily="18" charset="0"/>
                <a:ea typeface="Calibri" panose="020F0502020204030204" pitchFamily="34" charset="0"/>
                <a:cs typeface="Cordia New" panose="020B0304020202020204" pitchFamily="34" charset="-34"/>
              </a:rPr>
              <a:t>Index Number</a:t>
            </a:r>
            <a:endParaRPr lang="en-US" dirty="0"/>
          </a:p>
        </p:txBody>
      </p:sp>
      <p:sp>
        <p:nvSpPr>
          <p:cNvPr id="3" name="Subtitle 2">
            <a:extLst>
              <a:ext uri="{FF2B5EF4-FFF2-40B4-BE49-F238E27FC236}">
                <a16:creationId xmlns:a16="http://schemas.microsoft.com/office/drawing/2014/main" id="{D9889D0E-55C8-7926-A622-F59B88BE3DA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3249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ACD33-9972-DC9B-8511-FE6CBCA70C21}"/>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Index Number</a:t>
            </a:r>
            <a:endParaRPr lang="en-US" dirty="0"/>
          </a:p>
        </p:txBody>
      </p:sp>
      <p:sp>
        <p:nvSpPr>
          <p:cNvPr id="3" name="Content Placeholder 2">
            <a:extLst>
              <a:ext uri="{FF2B5EF4-FFF2-40B4-BE49-F238E27FC236}">
                <a16:creationId xmlns:a16="http://schemas.microsoft.com/office/drawing/2014/main" id="{869426C5-788E-40C9-D065-7AECBB7AAB6B}"/>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Cordia New" panose="020B0304020202020204" pitchFamily="34" charset="-34"/>
              </a:rPr>
              <a:t>The value of money does not remain constant over time. It rises or falls and is inversely related to the changes in the price level. A rise in the price level means a fall in the value of money and a fall in the price level means a rise in the value of money. Thus, changes in the value of money are reflected by the changes in the general level of prices over a period of time. Changes in the general level of prices can be measured by a statistical device known as ‘index number.’</a:t>
            </a:r>
            <a:endParaRPr lang="en-US"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364592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B4174-ED6F-A801-B643-472AF2BEAB7A}"/>
              </a:ext>
            </a:extLst>
          </p:cNvPr>
          <p:cNvSpPr>
            <a:spLocks noGrp="1"/>
          </p:cNvSpPr>
          <p:nvPr>
            <p:ph type="title"/>
          </p:nvPr>
        </p:nvSpPr>
        <p:spPr/>
        <p:txBody>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Use of Index Numbers</a:t>
            </a:r>
            <a:endParaRPr lang="en-US" dirty="0"/>
          </a:p>
        </p:txBody>
      </p:sp>
      <p:sp>
        <p:nvSpPr>
          <p:cNvPr id="3" name="Content Placeholder 2">
            <a:extLst>
              <a:ext uri="{FF2B5EF4-FFF2-40B4-BE49-F238E27FC236}">
                <a16:creationId xmlns:a16="http://schemas.microsoft.com/office/drawing/2014/main" id="{FA9AA9FF-99E9-3197-1430-8686A3119A4F}"/>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Index numbers are versatile, making them applicable to any science or field of study. Essentially, they are used to make comparisons.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Cordia New" panose="020B0304020202020204" pitchFamily="34" charset="-34"/>
              </a:rPr>
              <a:t>Comparing Data </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Index numbers are helpful when you want to compare variables or magnitudes measured in different units. For example, with the index numbers, we can compare the costs of food or other services in a city during a year with those of the previous year. We can also compare crop production in a year in one area of ​​the country with another area.</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Cordia New" panose="020B0304020202020204" pitchFamily="34" charset="-34"/>
              </a:rPr>
              <a:t>Economy</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 The field where index numbers are most useful is in the economy since it uses economic indicators to study present situations and try to predict future ones. These economic indicators are essentially index numbers. Examples are Consumer Price Indices, Producer Price Indices, purchasing power and deflation of time series values, and industrial production index, among many others.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Symbol" panose="05050102010706020507" pitchFamily="18" charset="2"/>
              <a:buChar char=""/>
            </a:pPr>
            <a:r>
              <a:rPr lang="en-US" sz="1800" b="1" dirty="0">
                <a:effectLst/>
                <a:latin typeface="Times New Roman" panose="02020603050405020304" pitchFamily="18" charset="0"/>
                <a:ea typeface="Calibri" panose="020F0502020204030204" pitchFamily="34" charset="0"/>
                <a:cs typeface="Cordia New" panose="020B0304020202020204" pitchFamily="34" charset="-34"/>
              </a:rPr>
              <a:t>Forecasting </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Many organizations use index numbers to predict economic or industrial conditions, such as price, production, salary, consumer indices, purchasing power, cost of living, etc.</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396408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62ED7-8AD1-31DD-CF21-5996A97D0B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61E71C-0F99-F20A-D8D7-9BC4D476CE45}"/>
              </a:ext>
            </a:extLst>
          </p:cNvPr>
          <p:cNvSpPr>
            <a:spLocks noGrp="1"/>
          </p:cNvSpPr>
          <p:nvPr>
            <p:ph idx="1"/>
          </p:nvPr>
        </p:nvSpPr>
        <p:spPr/>
        <p:txBody>
          <a:bodyPr>
            <a:normAutofit fontScale="77500" lnSpcReduction="20000"/>
          </a:bodyPr>
          <a:lstStyle/>
          <a:p>
            <a:pPr marL="342900" marR="0" lvl="0" indent="-342900" algn="just">
              <a:lnSpc>
                <a:spcPct val="107000"/>
              </a:lnSpc>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Calibri" panose="020F0502020204030204" pitchFamily="34" charset="0"/>
                <a:cs typeface="Cordia New" panose="020B0304020202020204" pitchFamily="34" charset="-34"/>
              </a:rPr>
              <a:t>Education</a:t>
            </a:r>
            <a:r>
              <a:rPr lang="en-US" sz="2800" dirty="0">
                <a:effectLst/>
                <a:latin typeface="Times New Roman" panose="02020603050405020304" pitchFamily="18" charset="0"/>
                <a:ea typeface="Calibri" panose="020F0502020204030204" pitchFamily="34" charset="0"/>
                <a:cs typeface="Cordia New" panose="020B0304020202020204" pitchFamily="34" charset="-34"/>
              </a:rPr>
              <a:t> – In education, for example, index numbers can be used to compare the relative intelligence of students at different sites or in different years.</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Calibri" panose="020F0502020204030204" pitchFamily="34" charset="0"/>
                <a:cs typeface="Cordia New" panose="020B0304020202020204" pitchFamily="34" charset="-34"/>
              </a:rPr>
              <a:t>Finance</a:t>
            </a:r>
            <a:r>
              <a:rPr lang="en-US" sz="2800" dirty="0">
                <a:effectLst/>
                <a:latin typeface="Times New Roman" panose="02020603050405020304" pitchFamily="18" charset="0"/>
                <a:ea typeface="Calibri" panose="020F0502020204030204" pitchFamily="34" charset="0"/>
                <a:cs typeface="Cordia New" panose="020B0304020202020204" pitchFamily="34" charset="-34"/>
              </a:rPr>
              <a:t> – Note that index numbers are helpful in finance and accounting. They effectively measure any growth or other changes in business and forecast economic activity.</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marL="342900" marR="0" lvl="0" indent="-342900" algn="just">
              <a:lnSpc>
                <a:spcPct val="107000"/>
              </a:lnSpc>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Calibri" panose="020F0502020204030204" pitchFamily="34" charset="0"/>
                <a:cs typeface="Cordia New" panose="020B0304020202020204" pitchFamily="34" charset="-34"/>
              </a:rPr>
              <a:t>Trend Analysis </a:t>
            </a:r>
            <a:r>
              <a:rPr lang="en-US" sz="2800" dirty="0">
                <a:effectLst/>
                <a:latin typeface="Times New Roman" panose="02020603050405020304" pitchFamily="18" charset="0"/>
                <a:ea typeface="Calibri" panose="020F0502020204030204" pitchFamily="34" charset="0"/>
                <a:cs typeface="Cordia New" panose="020B0304020202020204" pitchFamily="34" charset="-34"/>
              </a:rPr>
              <a:t>– They are frequently used in time series analysis, the historical study of trends and variations that an economy may have. Using index numbers can enable businesses and even countries to keep up with the changing economic conditions and thus have better information for sound decision-making.</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marL="0" marR="0" lvl="0" indent="0" algn="just">
              <a:lnSpc>
                <a:spcPct val="107000"/>
              </a:lnSpc>
              <a:spcBef>
                <a:spcPts val="0"/>
              </a:spcBef>
              <a:spcAft>
                <a:spcPts val="800"/>
              </a:spcAft>
              <a:buNone/>
            </a:pPr>
            <a:endParaRPr lang="en-US" sz="2800" dirty="0">
              <a:effectLst/>
              <a:latin typeface="Times New Roman" panose="02020603050405020304" pitchFamily="18" charset="0"/>
              <a:ea typeface="Calibri" panose="020F0502020204030204" pitchFamily="34" charset="0"/>
              <a:cs typeface="Cordia New" panose="020B0304020202020204" pitchFamily="34" charset="-34"/>
            </a:endParaRPr>
          </a:p>
          <a:p>
            <a:pPr marL="0" marR="0" lvl="0" indent="0" algn="just">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cs typeface="Cordia New" panose="020B0304020202020204" pitchFamily="34" charset="-34"/>
              </a:rPr>
              <a:t>Index numbers are meant to study the change in the effects of such factors or variable (or a group of variables) over a specified time, which cannot be measured directly.</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endParaRPr lang="en-US" dirty="0"/>
          </a:p>
        </p:txBody>
      </p:sp>
    </p:spTree>
    <p:extLst>
      <p:ext uri="{BB962C8B-B14F-4D97-AF65-F5344CB8AC3E}">
        <p14:creationId xmlns:p14="http://schemas.microsoft.com/office/powerpoint/2010/main" val="180177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3DE68-4F6D-FB47-4842-FAA5969B814D}"/>
              </a:ext>
            </a:extLst>
          </p:cNvPr>
          <p:cNvSpPr>
            <a:spLocks noGrp="1"/>
          </p:cNvSpPr>
          <p:nvPr>
            <p:ph type="title"/>
          </p:nvPr>
        </p:nvSpPr>
        <p:spPr/>
        <p:txBody>
          <a:bodyPr>
            <a:normAutofit/>
          </a:bodyPr>
          <a:lstStyle/>
          <a:p>
            <a:r>
              <a:rPr lang="en-US" sz="4400" b="1" dirty="0">
                <a:effectLst/>
                <a:latin typeface="Times New Roman" panose="02020603050405020304" pitchFamily="18" charset="0"/>
                <a:ea typeface="Calibri" panose="020F0502020204030204" pitchFamily="34" charset="0"/>
                <a:cs typeface="Cordia New" panose="020B0304020202020204" pitchFamily="34" charset="-34"/>
              </a:rPr>
              <a:t>Following types of index numbers are generally used:</a:t>
            </a:r>
            <a:endParaRPr lang="en-US" dirty="0"/>
          </a:p>
        </p:txBody>
      </p:sp>
      <p:sp>
        <p:nvSpPr>
          <p:cNvPr id="3" name="Content Placeholder 2">
            <a:extLst>
              <a:ext uri="{FF2B5EF4-FFF2-40B4-BE49-F238E27FC236}">
                <a16:creationId xmlns:a16="http://schemas.microsoft.com/office/drawing/2014/main" id="{5F7CD6E4-BCEC-2411-E688-CFF9B2ED884E}"/>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dirty="0" err="1">
                <a:effectLst/>
                <a:latin typeface="Times New Roman" panose="02020603050405020304" pitchFamily="18" charset="0"/>
                <a:ea typeface="Calibri" panose="020F0502020204030204" pitchFamily="34" charset="0"/>
                <a:cs typeface="Cordia New" panose="020B0304020202020204" pitchFamily="34" charset="-34"/>
              </a:rPr>
              <a:t>i</a:t>
            </a:r>
            <a:r>
              <a:rPr lang="en-US" dirty="0">
                <a:effectLst/>
                <a:latin typeface="Times New Roman" panose="02020603050405020304" pitchFamily="18" charset="0"/>
                <a:ea typeface="Calibri" panose="020F0502020204030204" pitchFamily="34" charset="0"/>
                <a:cs typeface="Cordia New" panose="020B0304020202020204" pitchFamily="34" charset="-34"/>
              </a:rPr>
              <a:t>. </a:t>
            </a:r>
            <a:r>
              <a:rPr lang="en-US" b="1" dirty="0">
                <a:effectLst/>
                <a:latin typeface="Times New Roman" panose="02020603050405020304" pitchFamily="18" charset="0"/>
                <a:ea typeface="Calibri" panose="020F0502020204030204" pitchFamily="34" charset="0"/>
                <a:cs typeface="Cordia New" panose="020B0304020202020204" pitchFamily="34" charset="-34"/>
              </a:rPr>
              <a:t>Price Index Numbers: </a:t>
            </a:r>
            <a:r>
              <a:rPr lang="en-US" dirty="0">
                <a:effectLst/>
                <a:latin typeface="Times New Roman" panose="02020603050405020304" pitchFamily="18" charset="0"/>
                <a:ea typeface="Calibri" panose="020F0502020204030204" pitchFamily="34" charset="0"/>
                <a:cs typeface="Cordia New" panose="020B0304020202020204" pitchFamily="34" charset="-34"/>
              </a:rPr>
              <a:t>These index numbers show changes in the wholesale or retail prices.</a:t>
            </a:r>
            <a:endParaRPr lang="en-US"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Cordia New" panose="020B0304020202020204" pitchFamily="34" charset="-34"/>
              </a:rPr>
              <a:t>ii. </a:t>
            </a:r>
            <a:r>
              <a:rPr lang="en-US" b="1" dirty="0">
                <a:effectLst/>
                <a:latin typeface="Times New Roman" panose="02020603050405020304" pitchFamily="18" charset="0"/>
                <a:ea typeface="Calibri" panose="020F0502020204030204" pitchFamily="34" charset="0"/>
                <a:cs typeface="Cordia New" panose="020B0304020202020204" pitchFamily="34" charset="-34"/>
              </a:rPr>
              <a:t>Quantity Index Numbers: </a:t>
            </a:r>
            <a:r>
              <a:rPr lang="en-US" dirty="0">
                <a:effectLst/>
                <a:latin typeface="Times New Roman" panose="02020603050405020304" pitchFamily="18" charset="0"/>
                <a:ea typeface="Calibri" panose="020F0502020204030204" pitchFamily="34" charset="0"/>
                <a:cs typeface="Cordia New" panose="020B0304020202020204" pitchFamily="34" charset="-34"/>
              </a:rPr>
              <a:t>These index numbers measure changes in the volume or quantity of goods.</a:t>
            </a:r>
            <a:endParaRPr lang="en-US"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dirty="0">
                <a:effectLst/>
                <a:latin typeface="Times New Roman" panose="02020603050405020304" pitchFamily="18" charset="0"/>
                <a:ea typeface="Calibri" panose="020F0502020204030204" pitchFamily="34" charset="0"/>
                <a:cs typeface="Cordia New" panose="020B0304020202020204" pitchFamily="34" charset="-34"/>
              </a:rPr>
              <a:t>iii. </a:t>
            </a:r>
            <a:r>
              <a:rPr lang="en-US" b="1" dirty="0">
                <a:effectLst/>
                <a:latin typeface="Times New Roman" panose="02020603050405020304" pitchFamily="18" charset="0"/>
                <a:ea typeface="Calibri" panose="020F0502020204030204" pitchFamily="34" charset="0"/>
                <a:cs typeface="Cordia New" panose="020B0304020202020204" pitchFamily="34" charset="-34"/>
              </a:rPr>
              <a:t>Aggregate Index Numbers: </a:t>
            </a:r>
            <a:r>
              <a:rPr lang="en-US" dirty="0">
                <a:effectLst/>
                <a:latin typeface="Times New Roman" panose="02020603050405020304" pitchFamily="18" charset="0"/>
                <a:ea typeface="Calibri" panose="020F0502020204030204" pitchFamily="34" charset="0"/>
                <a:cs typeface="Cordia New" panose="020B0304020202020204" pitchFamily="34" charset="-34"/>
              </a:rPr>
              <a:t>These index numbers are used to measure changes in a phenomenon like cost of living, industrial production etc. Such index numbers involve both quantities and prices of items appropriate to a given situation.</a:t>
            </a:r>
            <a:endParaRPr lang="en-US"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260410746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535</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Calibri Light</vt:lpstr>
      <vt:lpstr>Symbol</vt:lpstr>
      <vt:lpstr>Times New Roman</vt:lpstr>
      <vt:lpstr>Retrospect</vt:lpstr>
      <vt:lpstr>Index Number</vt:lpstr>
      <vt:lpstr>Index Number</vt:lpstr>
      <vt:lpstr>Use of Index Numbers</vt:lpstr>
      <vt:lpstr>PowerPoint Presentation</vt:lpstr>
      <vt:lpstr>Following types of index numbers are generally used: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Number</dc:title>
  <dc:creator>Ananya Priya</dc:creator>
  <cp:lastModifiedBy>Ananya Priya</cp:lastModifiedBy>
  <cp:revision>2</cp:revision>
  <dcterms:created xsi:type="dcterms:W3CDTF">2023-02-05T08:42:49Z</dcterms:created>
  <dcterms:modified xsi:type="dcterms:W3CDTF">2023-02-05T08:42:59Z</dcterms:modified>
</cp:coreProperties>
</file>